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593" r:id="rId2"/>
    <p:sldId id="652" r:id="rId3"/>
    <p:sldId id="671" r:id="rId4"/>
    <p:sldId id="672" r:id="rId5"/>
    <p:sldId id="673" r:id="rId6"/>
    <p:sldId id="674" r:id="rId7"/>
    <p:sldId id="679" r:id="rId8"/>
    <p:sldId id="675" r:id="rId9"/>
    <p:sldId id="676" r:id="rId10"/>
    <p:sldId id="677" r:id="rId11"/>
    <p:sldId id="681" r:id="rId12"/>
    <p:sldId id="678" r:id="rId13"/>
    <p:sldId id="680" r:id="rId14"/>
    <p:sldId id="683" r:id="rId15"/>
    <p:sldId id="682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55" autoAdjust="0"/>
    <p:restoredTop sz="91534" autoAdjust="0"/>
  </p:normalViewPr>
  <p:slideViewPr>
    <p:cSldViewPr snapToGrid="0">
      <p:cViewPr varScale="1">
        <p:scale>
          <a:sx n="98" d="100"/>
          <a:sy n="98" d="100"/>
        </p:scale>
        <p:origin x="198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3/3/21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3/3/21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3/3/21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3/3/21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3/3/21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3/3/21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3/3/21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3/3/21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3/3/21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3/3/21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3/3/21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rev.com/blog/transcript-category/donald-trump-transcript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rpubs.com/lmullen/nlp-chapter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Mining &amp; NLP</a:t>
            </a:r>
            <a:br>
              <a:rPr lang="en-US" dirty="0"/>
            </a:br>
            <a:r>
              <a:rPr lang="en-US" sz="2400" i="1" dirty="0"/>
              <a:t>Syntactic Parsing - </a:t>
            </a:r>
            <a:r>
              <a:rPr lang="en-US" sz="2400" i="1" dirty="0" err="1"/>
              <a:t>openNLP</a:t>
            </a:r>
            <a:endParaRPr lang="en-US" sz="24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3/3/21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3/3/21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TRAP!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3074" name="Picture 2" descr="Image result for trap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45" y="2002221"/>
            <a:ext cx="3178211" cy="304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2249" y="1232337"/>
            <a:ext cx="8560676" cy="6122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Annotate is used in ggplot2 SO you must  declare a namespace  NLP::annotate(…) or ensure ggplot2 is not loaded in your environment!</a:t>
            </a:r>
          </a:p>
        </p:txBody>
      </p:sp>
      <p:sp>
        <p:nvSpPr>
          <p:cNvPr id="9" name="Rectangle 8"/>
          <p:cNvSpPr/>
          <p:nvPr/>
        </p:nvSpPr>
        <p:spPr>
          <a:xfrm>
            <a:off x="3972911" y="2371637"/>
            <a:ext cx="50134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 &lt;-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(x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y = mpg)) +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 + </a:t>
            </a:r>
            <a:r>
              <a:rPr lang="en-US" sz="14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annotate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("text", x = 4, y = 25, label = "Some text")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66160" y="4004442"/>
            <a:ext cx="505458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annotations &lt;- </a:t>
            </a:r>
            <a:r>
              <a:rPr lang="en-US" sz="14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annotate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allEmails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]], 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list(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sentTokenAnnotator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wordTokenAnnotator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posTagAnnotator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persons, 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locations, 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organizations))</a:t>
            </a:r>
          </a:p>
        </p:txBody>
      </p:sp>
    </p:spTree>
    <p:extLst>
      <p:ext uri="{BB962C8B-B14F-4D97-AF65-F5344CB8AC3E}">
        <p14:creationId xmlns:p14="http://schemas.microsoft.com/office/powerpoint/2010/main" val="3465424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9EBD76-52C2-D443-A9F5-A24B3A2F9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3/3/21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F97EBD-3E91-FD4E-B19B-9434D0F4F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Hilary Clinton Emails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31567-CFBB-184E-88A6-81F3AFCF2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5594E-D7B1-2B4C-AD30-A43FBC07F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1026" name="Picture 2" descr="12 quirky emails on Hillary Clinton's server - CBS News">
            <a:extLst>
              <a:ext uri="{FF2B5EF4-FFF2-40B4-BE49-F238E27FC236}">
                <a16:creationId xmlns:a16="http://schemas.microsoft.com/office/drawing/2014/main" id="{2F8253DC-B6EB-C94D-90D4-9EA504006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1262718"/>
            <a:ext cx="6011723" cy="349431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19849A-FFC4-BC4E-9EEF-35879E400E88}"/>
              </a:ext>
            </a:extLst>
          </p:cNvPr>
          <p:cNvSpPr/>
          <p:nvPr/>
        </p:nvSpPr>
        <p:spPr>
          <a:xfrm>
            <a:off x="365697" y="5595282"/>
            <a:ext cx="8560676" cy="6122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This is not meant to support/detract/address the political controversy.  It is a public, large corpus with named entities throughout.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643BFB-8A2B-1849-B5F8-58F2C171F225}"/>
              </a:ext>
            </a:extLst>
          </p:cNvPr>
          <p:cNvSpPr txBox="1"/>
          <p:nvPr/>
        </p:nvSpPr>
        <p:spPr>
          <a:xfrm>
            <a:off x="365697" y="1262718"/>
            <a:ext cx="254895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30,000 emails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/>
              <a:t>Not illegal at the time to have on a non-gov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State Department Investigation &amp; FBI discovery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Some “classified” &amp; sensitive emails subsequently declassified.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</a:rPr>
              <a:t>This specific corpus was not “leaked” but made part of the public record.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769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3/3/21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perform Named Entity Recognition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4399" y="2096814"/>
            <a:ext cx="2511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/>
              <a:t>_</a:t>
            </a:r>
            <a:r>
              <a:rPr lang="en-US" dirty="0" err="1"/>
              <a:t>NER_syntaticParsing.R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814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7E8FB-A71B-DF4A-A15D-0EB67C9FA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3/3/21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3F8437-EB36-1F4C-B978-E1DE38A3F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/>
              <a:t>Why would it be interesting to get Named Entities?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2623B-BA89-B04B-AF61-3D9A5BD2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7A773-B673-2D4A-A88F-61595E5F9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179FD5-847C-BF4E-8C8F-6C495EAEF4F2}"/>
              </a:ext>
            </a:extLst>
          </p:cNvPr>
          <p:cNvSpPr txBox="1"/>
          <p:nvPr/>
        </p:nvSpPr>
        <p:spPr>
          <a:xfrm flipH="1">
            <a:off x="628650" y="1458686"/>
            <a:ext cx="770218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Information Retrieval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Without reading documents, identify those that may include places, people and locations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“News Feeds”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Government Document Discovery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Contextualization for global entities i.e. Amazon has different policies by location, NER can help group documents for operations and customer service.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Investigative Journalism, Academic Paper Search</a:t>
            </a:r>
          </a:p>
        </p:txBody>
      </p:sp>
    </p:spTree>
    <p:extLst>
      <p:ext uri="{BB962C8B-B14F-4D97-AF65-F5344CB8AC3E}">
        <p14:creationId xmlns:p14="http://schemas.microsoft.com/office/powerpoint/2010/main" val="2024219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ADA34-F7B6-9E4A-A76D-EF3277C1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3/3/21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6C25E-652B-B44A-836A-ADA0DE46B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bi-partisan let’s use NER on Trump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2F759-1BE4-FE4D-AEF3-654849489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44331-0978-8248-B712-EB198ED10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3D42B8-D17D-0F4B-841B-E62A91BC5281}"/>
              </a:ext>
            </a:extLst>
          </p:cNvPr>
          <p:cNvSpPr/>
          <p:nvPr/>
        </p:nvSpPr>
        <p:spPr>
          <a:xfrm>
            <a:off x="222068" y="1721172"/>
            <a:ext cx="777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https://www.rev.com/blog/transcript-category/donald-trump-transcripts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0DD58E-BCC7-6A42-A0DC-57CFA981588E}"/>
              </a:ext>
            </a:extLst>
          </p:cNvPr>
          <p:cNvSpPr txBox="1"/>
          <p:nvPr/>
        </p:nvSpPr>
        <p:spPr>
          <a:xfrm>
            <a:off x="222068" y="1351840"/>
            <a:ext cx="3773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Web-scraped all transcribed speeches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F67BF6-7C85-1549-A775-13BC01200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62" y="2090504"/>
            <a:ext cx="7169876" cy="22020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7A6405-256D-9646-8768-803EC2B51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92" y="3020357"/>
            <a:ext cx="7169876" cy="22020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171030-C5F2-C043-9920-5F1D9A56B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159124"/>
            <a:ext cx="4203700" cy="33337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38356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3/3/21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perform Named Entity Recognition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4399" y="2096814"/>
            <a:ext cx="160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B_using_NER.R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48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3/3/21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092397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pic>
        <p:nvPicPr>
          <p:cNvPr id="7" name="Picture 6" descr="Macintosh HD:Users:ted:Desktop:manning pub:chap3 Initial Text Mining Methods:syntactic parsing:chap3 syntatic parsing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7" t="7278" r="10673" b="13386"/>
          <a:stretch/>
        </p:blipFill>
        <p:spPr bwMode="auto">
          <a:xfrm>
            <a:off x="459291" y="2175734"/>
            <a:ext cx="4029717" cy="3063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/>
          <p:cNvGrpSpPr/>
          <p:nvPr/>
        </p:nvGrpSpPr>
        <p:grpSpPr>
          <a:xfrm>
            <a:off x="5400674" y="2043967"/>
            <a:ext cx="2671949" cy="3203120"/>
            <a:chOff x="5400674" y="2417128"/>
            <a:chExt cx="2671949" cy="3203120"/>
          </a:xfrm>
        </p:grpSpPr>
        <p:pic>
          <p:nvPicPr>
            <p:cNvPr id="8" name="Picture 2" descr="Image result for bag clipart transparen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4" y="2417128"/>
              <a:ext cx="2671949" cy="32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 rot="20129474">
              <a:off x="5911705" y="3593334"/>
              <a:ext cx="83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 err="1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Lebron</a:t>
              </a:r>
              <a:endParaRPr lang="en-US" sz="1800" kern="1200" dirty="0">
                <a:solidFill>
                  <a:srgbClr val="F0951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4404405">
              <a:off x="6874733" y="38071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James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63996" y="4440420"/>
              <a:ext cx="727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tough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938315">
              <a:off x="6431521" y="412054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63027" y="3762674"/>
              <a:ext cx="386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236002">
              <a:off x="6011147" y="4721185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shot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00038" y="1598520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Syntactic Parsing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52963" y="1593758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Bag of Words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86288" y="2070008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3425" y="6058578"/>
            <a:ext cx="5175741" cy="282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*There are other approaches usually based on DNN, that I refer to “abstractive”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A9BAD7C-56C7-294A-8BE9-E1B6DACB3B6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07D26C-CDF8-AB46-8581-E0C7F398944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A34B6959-E7EF-4F44-B602-7B0C5CD907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1395963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3/3/21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of manually annotated tree files…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18897" y="2971800"/>
            <a:ext cx="630620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you use machine learning to learn language heuristics?</a:t>
            </a:r>
          </a:p>
        </p:txBody>
      </p:sp>
    </p:spTree>
    <p:extLst>
      <p:ext uri="{BB962C8B-B14F-4D97-AF65-F5344CB8AC3E}">
        <p14:creationId xmlns:p14="http://schemas.microsoft.com/office/powerpoint/2010/main" val="1001120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3/3/21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NLP is a java ML open source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2103"/>
          <a:stretch/>
        </p:blipFill>
        <p:spPr>
          <a:xfrm>
            <a:off x="0" y="1513494"/>
            <a:ext cx="9144000" cy="36748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4149" y="5422869"/>
            <a:ext cx="8375702" cy="58477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R’s </a:t>
            </a:r>
            <a:r>
              <a:rPr lang="en-US" sz="1600" dirty="0" err="1">
                <a:solidFill>
                  <a:schemeClr val="bg1"/>
                </a:solidFill>
              </a:rPr>
              <a:t>OpenNLP</a:t>
            </a:r>
            <a:r>
              <a:rPr lang="en-US" sz="1600" dirty="0">
                <a:solidFill>
                  <a:schemeClr val="bg1"/>
                </a:solidFill>
              </a:rPr>
              <a:t> package wraps the Apache </a:t>
            </a:r>
            <a:r>
              <a:rPr lang="en-US" sz="1600" dirty="0" err="1">
                <a:solidFill>
                  <a:schemeClr val="bg1"/>
                </a:solidFill>
              </a:rPr>
              <a:t>OpenNLP</a:t>
            </a:r>
            <a:r>
              <a:rPr lang="en-US" sz="1600" dirty="0">
                <a:solidFill>
                  <a:schemeClr val="bg1"/>
                </a:solidFill>
              </a:rPr>
              <a:t> project.  However, documentation &amp; examples can be hard to come by.</a:t>
            </a:r>
          </a:p>
        </p:txBody>
      </p:sp>
    </p:spTree>
    <p:extLst>
      <p:ext uri="{BB962C8B-B14F-4D97-AF65-F5344CB8AC3E}">
        <p14:creationId xmlns:p14="http://schemas.microsoft.com/office/powerpoint/2010/main" val="1929142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3/3/21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0719" y="1087820"/>
            <a:ext cx="6782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Mix of Machine Learning &amp;</a:t>
            </a:r>
          </a:p>
          <a:p>
            <a:pPr algn="ctr"/>
            <a:r>
              <a:rPr lang="en-US" dirty="0"/>
              <a:t> Heuristics (2 words starting with capital letters may be a proper noun)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1302" y="2701432"/>
            <a:ext cx="45251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/>
              <a:buChar char="•"/>
            </a:pPr>
            <a:r>
              <a:rPr lang="en-US" dirty="0">
                <a:latin typeface="Avenir Light"/>
                <a:cs typeface="Avenir Light"/>
              </a:rPr>
              <a:t>Grammatical or POS (Part of Speech) Tagging</a:t>
            </a:r>
          </a:p>
          <a:p>
            <a:pPr marL="115888" indent="-115888">
              <a:buFont typeface="Arial"/>
              <a:buChar char="•"/>
            </a:pPr>
            <a:r>
              <a:rPr lang="en-US" dirty="0">
                <a:latin typeface="Avenir Light"/>
                <a:cs typeface="Avenir Light"/>
              </a:rPr>
              <a:t>Sentence Tagging</a:t>
            </a:r>
          </a:p>
          <a:p>
            <a:pPr marL="115888" indent="-115888">
              <a:buFont typeface="Arial"/>
              <a:buChar char="•"/>
            </a:pPr>
            <a:r>
              <a:rPr lang="en-US" dirty="0">
                <a:latin typeface="Avenir Light"/>
                <a:cs typeface="Avenir Light"/>
              </a:rPr>
              <a:t>Word Tagging</a:t>
            </a:r>
          </a:p>
          <a:p>
            <a:pPr marL="115888" indent="-115888">
              <a:buFont typeface="Arial"/>
              <a:buChar char="•"/>
            </a:pPr>
            <a:r>
              <a:rPr lang="en-US" dirty="0">
                <a:latin typeface="Avenir Light"/>
                <a:cs typeface="Avenir Light"/>
              </a:rPr>
              <a:t>Named Entity Recognition</a:t>
            </a:r>
          </a:p>
          <a:p>
            <a:pPr marL="573088" lvl="1" indent="-115888">
              <a:buFont typeface="Arial"/>
              <a:buChar char="•"/>
            </a:pPr>
            <a:r>
              <a:rPr lang="en-US" dirty="0">
                <a:latin typeface="Avenir Light"/>
                <a:cs typeface="Avenir Light"/>
              </a:rPr>
              <a:t>Persons</a:t>
            </a:r>
          </a:p>
          <a:p>
            <a:pPr marL="573088" lvl="1" indent="-115888">
              <a:buFont typeface="Arial"/>
              <a:buChar char="•"/>
            </a:pPr>
            <a:r>
              <a:rPr lang="en-US" dirty="0">
                <a:latin typeface="Avenir Light"/>
                <a:cs typeface="Avenir Light"/>
              </a:rPr>
              <a:t>Locations</a:t>
            </a:r>
          </a:p>
          <a:p>
            <a:pPr marL="573088" lvl="1" indent="-115888">
              <a:buFont typeface="Arial"/>
              <a:buChar char="•"/>
            </a:pPr>
            <a:r>
              <a:rPr lang="en-US" dirty="0">
                <a:latin typeface="Avenir Light"/>
                <a:cs typeface="Avenir Light"/>
              </a:rPr>
              <a:t>Organizations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1784"/>
          <a:stretch/>
        </p:blipFill>
        <p:spPr>
          <a:xfrm>
            <a:off x="5241711" y="2459420"/>
            <a:ext cx="3902289" cy="316886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380593" y="3704897"/>
            <a:ext cx="3421117" cy="252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695903" y="3263462"/>
            <a:ext cx="3310759" cy="189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159876" y="4256690"/>
            <a:ext cx="3326524" cy="8355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88731" y="2349062"/>
            <a:ext cx="1358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Annotations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5680" y="5738180"/>
            <a:ext cx="837570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Each Annotation is a model so this is slower than a treebank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611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3/3/21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5680" y="5738180"/>
            <a:ext cx="837570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Without the “sentence” annotation “George Washington” could be incorrectly identified.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562" y="3167390"/>
            <a:ext cx="7913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His name is </a:t>
            </a:r>
            <a:r>
              <a:rPr lang="en-US" sz="2800" dirty="0">
                <a:solidFill>
                  <a:srgbClr val="FF0000"/>
                </a:solidFill>
              </a:rPr>
              <a:t>George</a:t>
            </a:r>
            <a:r>
              <a:rPr lang="en-US" sz="2800" dirty="0"/>
              <a:t>.  </a:t>
            </a:r>
            <a:r>
              <a:rPr lang="en-US" sz="2800" dirty="0">
                <a:solidFill>
                  <a:srgbClr val="FF0000"/>
                </a:solidFill>
              </a:rPr>
              <a:t>Washington</a:t>
            </a:r>
            <a:r>
              <a:rPr lang="en-US" sz="2800" dirty="0"/>
              <a:t> is where he is from.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4659" y="1192456"/>
            <a:ext cx="837570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Since each is a model, the output of 1 is used in the next.</a:t>
            </a:r>
          </a:p>
        </p:txBody>
      </p:sp>
    </p:spTree>
    <p:extLst>
      <p:ext uri="{BB962C8B-B14F-4D97-AF65-F5344CB8AC3E}">
        <p14:creationId xmlns:p14="http://schemas.microsoft.com/office/powerpoint/2010/main" val="1380231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3/3/21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5680" y="5738180"/>
            <a:ext cx="837570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Without the “sentence” annotation “George Washington” could be incorrectly identified.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562" y="3167390"/>
            <a:ext cx="7913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His name is </a:t>
            </a:r>
            <a:r>
              <a:rPr lang="en-US" sz="2800" dirty="0">
                <a:solidFill>
                  <a:srgbClr val="FF0000"/>
                </a:solidFill>
              </a:rPr>
              <a:t>George</a:t>
            </a:r>
            <a:r>
              <a:rPr lang="en-US" sz="2800" dirty="0"/>
              <a:t>.  </a:t>
            </a:r>
            <a:r>
              <a:rPr lang="en-US" sz="2800" dirty="0">
                <a:solidFill>
                  <a:srgbClr val="FF0000"/>
                </a:solidFill>
              </a:rPr>
              <a:t>Washington</a:t>
            </a:r>
            <a:r>
              <a:rPr lang="en-US" sz="2800" dirty="0"/>
              <a:t> is where he is from.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4659" y="1192456"/>
            <a:ext cx="837570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Since each is a model, the output of 1 is used in the next.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3F6409C-C62D-0844-A8EF-F53DB9A5D8B9}"/>
              </a:ext>
            </a:extLst>
          </p:cNvPr>
          <p:cNvSpPr/>
          <p:nvPr/>
        </p:nvSpPr>
        <p:spPr>
          <a:xfrm>
            <a:off x="628650" y="3167390"/>
            <a:ext cx="3061607" cy="523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874B4AC-0D9D-A744-A1B6-8F0F0B4D86D6}"/>
              </a:ext>
            </a:extLst>
          </p:cNvPr>
          <p:cNvSpPr/>
          <p:nvPr/>
        </p:nvSpPr>
        <p:spPr>
          <a:xfrm>
            <a:off x="3775548" y="3167390"/>
            <a:ext cx="4689890" cy="523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4783FF-2C94-8448-9B4C-1FA7606A0279}"/>
              </a:ext>
            </a:extLst>
          </p:cNvPr>
          <p:cNvSpPr txBox="1"/>
          <p:nvPr/>
        </p:nvSpPr>
        <p:spPr>
          <a:xfrm>
            <a:off x="628650" y="3785561"/>
            <a:ext cx="105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Sentence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DDA36A-0D22-5B4C-AF1C-CDC95F0B7C73}"/>
              </a:ext>
            </a:extLst>
          </p:cNvPr>
          <p:cNvSpPr txBox="1"/>
          <p:nvPr/>
        </p:nvSpPr>
        <p:spPr>
          <a:xfrm>
            <a:off x="628650" y="41548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219D72-5001-9D4F-997B-3445D49C871D}"/>
              </a:ext>
            </a:extLst>
          </p:cNvPr>
          <p:cNvSpPr txBox="1"/>
          <p:nvPr/>
        </p:nvSpPr>
        <p:spPr>
          <a:xfrm>
            <a:off x="628650" y="4504637"/>
            <a:ext cx="222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NER – Person: George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B0F13E-1B39-0641-AFCB-7FA01F3322D4}"/>
              </a:ext>
            </a:extLst>
          </p:cNvPr>
          <p:cNvSpPr txBox="1"/>
          <p:nvPr/>
        </p:nvSpPr>
        <p:spPr>
          <a:xfrm>
            <a:off x="3775548" y="3785561"/>
            <a:ext cx="105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Sentence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45996B-2A11-FC4C-9BDC-635BD88490B9}"/>
              </a:ext>
            </a:extLst>
          </p:cNvPr>
          <p:cNvSpPr txBox="1"/>
          <p:nvPr/>
        </p:nvSpPr>
        <p:spPr>
          <a:xfrm>
            <a:off x="3775548" y="4135305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8AD70-2B1C-4A40-977F-5067E7C65278}"/>
              </a:ext>
            </a:extLst>
          </p:cNvPr>
          <p:cNvSpPr txBox="1"/>
          <p:nvPr/>
        </p:nvSpPr>
        <p:spPr>
          <a:xfrm>
            <a:off x="3775548" y="4504637"/>
            <a:ext cx="282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NER – Location: Washington</a:t>
            </a:r>
          </a:p>
        </p:txBody>
      </p:sp>
    </p:spTree>
    <p:extLst>
      <p:ext uri="{BB962C8B-B14F-4D97-AF65-F5344CB8AC3E}">
        <p14:creationId xmlns:p14="http://schemas.microsoft.com/office/powerpoint/2010/main" val="398264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3/3/21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library(</a:t>
            </a:r>
            <a:r>
              <a:rPr lang="en-US" dirty="0" err="1"/>
              <a:t>openNLP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4138" y="1497724"/>
            <a:ext cx="63722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Examples are hard to come 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Documentation is not good either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venir Light"/>
                <a:cs typeface="Avenir Light"/>
                <a:hlinkClick r:id="rId2"/>
              </a:rPr>
              <a:t>https://rpubs.com/lmullen/nlp-chapter</a:t>
            </a:r>
            <a:endParaRPr lang="en-US" sz="2800" dirty="0">
              <a:latin typeface="Avenir Light"/>
              <a:cs typeface="Avenir Light"/>
            </a:endParaRPr>
          </a:p>
        </p:txBody>
      </p:sp>
      <p:pic>
        <p:nvPicPr>
          <p:cNvPr id="2050" name="Picture 2" descr="Image result for documentation mem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95"/>
          <a:stretch/>
        </p:blipFill>
        <p:spPr bwMode="auto">
          <a:xfrm>
            <a:off x="2190750" y="3325265"/>
            <a:ext cx="4762500" cy="261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74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3/3/21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Nuances of </a:t>
            </a:r>
            <a:r>
              <a:rPr lang="en-US" dirty="0" err="1"/>
              <a:t>openNLP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27" y="1664904"/>
            <a:ext cx="6391275" cy="1352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4139" y="1261241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</a:rPr>
              <a:t>Load the ML models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3118" y="3242441"/>
            <a:ext cx="364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</a:rPr>
              <a:t>A new class “String” (mind the caps)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63" y="3636251"/>
            <a:ext cx="1733550" cy="247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85" y="4743122"/>
            <a:ext cx="6191250" cy="11239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2098" y="4372303"/>
            <a:ext cx="511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</a:rPr>
              <a:t>Annotate the text with the models (mind the order)</a:t>
            </a:r>
          </a:p>
        </p:txBody>
      </p:sp>
    </p:spTree>
    <p:extLst>
      <p:ext uri="{BB962C8B-B14F-4D97-AF65-F5344CB8AC3E}">
        <p14:creationId xmlns:p14="http://schemas.microsoft.com/office/powerpoint/2010/main" val="331613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</p:bldLst>
  </p:timing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5820</TotalTime>
  <Words>634</Words>
  <Application>Microsoft Macintosh PowerPoint</Application>
  <PresentationFormat>On-screen Show (4:3)</PresentationFormat>
  <Paragraphs>128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Avenir Light</vt:lpstr>
      <vt:lpstr>Calibri</vt:lpstr>
      <vt:lpstr>Calibri Light</vt:lpstr>
      <vt:lpstr>Consolas</vt:lpstr>
      <vt:lpstr>1_Office Theme</vt:lpstr>
      <vt:lpstr>Text Mining &amp; NLP Syntactic Parsing - openNLP</vt:lpstr>
      <vt:lpstr>Remember this?</vt:lpstr>
      <vt:lpstr>Instead of manually annotated tree files…</vt:lpstr>
      <vt:lpstr>Apache NLP is a java ML open source project</vt:lpstr>
      <vt:lpstr>Annotation Models</vt:lpstr>
      <vt:lpstr>PowerPoint Presentation</vt:lpstr>
      <vt:lpstr>PowerPoint Presentation</vt:lpstr>
      <vt:lpstr>library(openNLP)</vt:lpstr>
      <vt:lpstr>Nuances of openNLP</vt:lpstr>
      <vt:lpstr>Another TRAP!</vt:lpstr>
      <vt:lpstr>Hilary Clinton Emails</vt:lpstr>
      <vt:lpstr>Let’s perform Named Entity Recognition</vt:lpstr>
      <vt:lpstr>Why would it be interesting to get Named Entities?</vt:lpstr>
      <vt:lpstr>To be bi-partisan let’s use NER on Trump</vt:lpstr>
      <vt:lpstr>Let’s perform Named Entity Recognition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307</cp:revision>
  <dcterms:created xsi:type="dcterms:W3CDTF">2018-05-23T17:24:59Z</dcterms:created>
  <dcterms:modified xsi:type="dcterms:W3CDTF">2021-03-04T04:21:10Z</dcterms:modified>
</cp:coreProperties>
</file>